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357" r:id="rId1"/>
  </p:sldMasterIdLst>
  <p:sldIdLst>
    <p:sldId id="256" r:id="rId2"/>
    <p:sldId id="258" r:id="rId3"/>
    <p:sldId id="297" r:id="rId4"/>
    <p:sldId id="299" r:id="rId5"/>
    <p:sldId id="301" r:id="rId6"/>
    <p:sldId id="302" r:id="rId7"/>
    <p:sldId id="284" r:id="rId8"/>
    <p:sldId id="276" r:id="rId9"/>
    <p:sldId id="278" r:id="rId10"/>
    <p:sldId id="288" r:id="rId11"/>
    <p:sldId id="289" r:id="rId12"/>
    <p:sldId id="310" r:id="rId13"/>
    <p:sldId id="279" r:id="rId14"/>
    <p:sldId id="295" r:id="rId15"/>
    <p:sldId id="292" r:id="rId16"/>
    <p:sldId id="293" r:id="rId17"/>
    <p:sldId id="294" r:id="rId18"/>
    <p:sldId id="304" r:id="rId19"/>
    <p:sldId id="305" r:id="rId20"/>
    <p:sldId id="283" r:id="rId21"/>
    <p:sldId id="287" r:id="rId22"/>
    <p:sldId id="286" r:id="rId23"/>
    <p:sldId id="273" r:id="rId24"/>
    <p:sldId id="307" r:id="rId25"/>
    <p:sldId id="308" r:id="rId26"/>
    <p:sldId id="303" r:id="rId27"/>
    <p:sldId id="296" r:id="rId28"/>
    <p:sldId id="313" r:id="rId29"/>
    <p:sldId id="314" r:id="rId30"/>
    <p:sldId id="260" r:id="rId31"/>
    <p:sldId id="280" r:id="rId32"/>
    <p:sldId id="309" r:id="rId33"/>
    <p:sldId id="306" r:id="rId34"/>
    <p:sldId id="311" r:id="rId35"/>
    <p:sldId id="31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550"/>
  </p:normalViewPr>
  <p:slideViewPr>
    <p:cSldViewPr snapToGrid="0" snapToObjects="1">
      <p:cViewPr>
        <p:scale>
          <a:sx n="130" d="100"/>
          <a:sy n="130" d="100"/>
        </p:scale>
        <p:origin x="49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6C4F1-F4E7-46E2-8DE9-AB9E2F4EFF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873153E-5819-423C-B03E-137808876560}">
      <dgm:prSet/>
      <dgm:spPr/>
      <dgm:t>
        <a:bodyPr/>
        <a:lstStyle/>
        <a:p>
          <a:pPr>
            <a:defRPr cap="all"/>
          </a:pPr>
          <a:r>
            <a:rPr lang="en-US"/>
            <a:t>Data and Processes</a:t>
          </a:r>
        </a:p>
      </dgm:t>
    </dgm:pt>
    <dgm:pt modelId="{77972A14-D384-465D-9A85-26B9239CD867}" type="parTrans" cxnId="{96B2BC16-693D-48D1-9DA1-643A46082F26}">
      <dgm:prSet/>
      <dgm:spPr/>
      <dgm:t>
        <a:bodyPr/>
        <a:lstStyle/>
        <a:p>
          <a:endParaRPr lang="en-US"/>
        </a:p>
      </dgm:t>
    </dgm:pt>
    <dgm:pt modelId="{3F548FFC-C7C6-40AF-86A6-A442FB473493}" type="sibTrans" cxnId="{96B2BC16-693D-48D1-9DA1-643A46082F26}">
      <dgm:prSet/>
      <dgm:spPr/>
      <dgm:t>
        <a:bodyPr/>
        <a:lstStyle/>
        <a:p>
          <a:endParaRPr lang="en-US"/>
        </a:p>
      </dgm:t>
    </dgm:pt>
    <dgm:pt modelId="{796B6B61-F952-4F43-B528-9D8069D4D194}">
      <dgm:prSet/>
      <dgm:spPr/>
      <dgm:t>
        <a:bodyPr/>
        <a:lstStyle/>
        <a:p>
          <a:pPr>
            <a:defRPr cap="all"/>
          </a:pPr>
          <a:r>
            <a:rPr lang="en-US" dirty="0"/>
            <a:t>Topic Modeling &amp; Sentiment analysis</a:t>
          </a:r>
        </a:p>
      </dgm:t>
    </dgm:pt>
    <dgm:pt modelId="{CED4D1AA-7BCB-413A-A072-BA2B53D5FB66}" type="parTrans" cxnId="{A928EDD3-90C5-42DC-97EA-226203376A9A}">
      <dgm:prSet/>
      <dgm:spPr/>
      <dgm:t>
        <a:bodyPr/>
        <a:lstStyle/>
        <a:p>
          <a:endParaRPr lang="en-US"/>
        </a:p>
      </dgm:t>
    </dgm:pt>
    <dgm:pt modelId="{5D38EF22-2EE4-458A-9BA6-75318A5B329A}" type="sibTrans" cxnId="{A928EDD3-90C5-42DC-97EA-226203376A9A}">
      <dgm:prSet/>
      <dgm:spPr/>
      <dgm:t>
        <a:bodyPr/>
        <a:lstStyle/>
        <a:p>
          <a:endParaRPr lang="en-US"/>
        </a:p>
      </dgm:t>
    </dgm:pt>
    <dgm:pt modelId="{A7C03FAC-82EC-1B4F-91EA-A2E5DB136676}">
      <dgm:prSet/>
      <dgm:spPr/>
      <dgm:t>
        <a:bodyPr/>
        <a:lstStyle/>
        <a:p>
          <a:pPr>
            <a:defRPr cap="all"/>
          </a:pPr>
          <a:r>
            <a:rPr lang="en-US"/>
            <a:t>EDA</a:t>
          </a:r>
        </a:p>
      </dgm:t>
    </dgm:pt>
    <dgm:pt modelId="{ABF02E86-C3B9-0C44-A13C-404BAFF3935D}" type="parTrans" cxnId="{FE510A3D-4500-C842-8B25-71F3F435C9FE}">
      <dgm:prSet/>
      <dgm:spPr/>
      <dgm:t>
        <a:bodyPr/>
        <a:lstStyle/>
        <a:p>
          <a:endParaRPr lang="en-US"/>
        </a:p>
      </dgm:t>
    </dgm:pt>
    <dgm:pt modelId="{7F3B81DC-F22B-634D-A549-F3593760FD11}" type="sibTrans" cxnId="{FE510A3D-4500-C842-8B25-71F3F435C9FE}">
      <dgm:prSet/>
      <dgm:spPr/>
      <dgm:t>
        <a:bodyPr/>
        <a:lstStyle/>
        <a:p>
          <a:endParaRPr lang="en-US"/>
        </a:p>
      </dgm:t>
    </dgm:pt>
    <dgm:pt modelId="{E8F2CD09-FA54-4594-A5A7-4E45B8E30EFA}" type="pres">
      <dgm:prSet presAssocID="{A0D6C4F1-F4E7-46E2-8DE9-AB9E2F4EFF98}" presName="root" presStyleCnt="0">
        <dgm:presLayoutVars>
          <dgm:dir/>
          <dgm:resizeHandles val="exact"/>
        </dgm:presLayoutVars>
      </dgm:prSet>
      <dgm:spPr/>
    </dgm:pt>
    <dgm:pt modelId="{715A9F64-28F1-424B-BEC2-A0D2A81556AB}" type="pres">
      <dgm:prSet presAssocID="{9873153E-5819-423C-B03E-137808876560}" presName="compNode" presStyleCnt="0"/>
      <dgm:spPr/>
    </dgm:pt>
    <dgm:pt modelId="{91571974-12F6-46BF-821F-063F3A962FD3}" type="pres">
      <dgm:prSet presAssocID="{9873153E-5819-423C-B03E-137808876560}" presName="iconBgRect" presStyleLbl="bgShp" presStyleIdx="0" presStyleCnt="3"/>
      <dgm:spPr/>
    </dgm:pt>
    <dgm:pt modelId="{8DED251F-5293-486D-A5E5-0956EB8094B4}" type="pres">
      <dgm:prSet presAssocID="{9873153E-5819-423C-B03E-1378088765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61DBC9-B846-4B66-B71F-766AC443AA6C}" type="pres">
      <dgm:prSet presAssocID="{9873153E-5819-423C-B03E-137808876560}" presName="spaceRect" presStyleCnt="0"/>
      <dgm:spPr/>
    </dgm:pt>
    <dgm:pt modelId="{1D273AC5-7868-4E1D-AC09-1485F711741D}" type="pres">
      <dgm:prSet presAssocID="{9873153E-5819-423C-B03E-137808876560}" presName="textRect" presStyleLbl="revTx" presStyleIdx="0" presStyleCnt="3">
        <dgm:presLayoutVars>
          <dgm:chMax val="1"/>
          <dgm:chPref val="1"/>
        </dgm:presLayoutVars>
      </dgm:prSet>
      <dgm:spPr/>
    </dgm:pt>
    <dgm:pt modelId="{03AB7F1F-815E-4881-B469-950104B04AAE}" type="pres">
      <dgm:prSet presAssocID="{3F548FFC-C7C6-40AF-86A6-A442FB473493}" presName="sibTrans" presStyleCnt="0"/>
      <dgm:spPr/>
    </dgm:pt>
    <dgm:pt modelId="{74DB314B-909D-5E49-9894-4B19765F9310}" type="pres">
      <dgm:prSet presAssocID="{A7C03FAC-82EC-1B4F-91EA-A2E5DB136676}" presName="compNode" presStyleCnt="0"/>
      <dgm:spPr/>
    </dgm:pt>
    <dgm:pt modelId="{18C26184-3B4F-4143-AEB5-D97571B4E7FF}" type="pres">
      <dgm:prSet presAssocID="{A7C03FAC-82EC-1B4F-91EA-A2E5DB136676}" presName="iconBgRect" presStyleLbl="bgShp" presStyleIdx="1" presStyleCnt="3"/>
      <dgm:spPr/>
    </dgm:pt>
    <dgm:pt modelId="{A6F57816-A244-E042-85E8-DCF4F1890555}" type="pres">
      <dgm:prSet presAssocID="{A7C03FAC-82EC-1B4F-91EA-A2E5DB136676}" presName="iconRect" presStyleLbl="node1" presStyleIdx="1" presStyleCnt="3" custLinFactNeighborY="1164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9E7D8B3A-3B92-F342-8788-516392934C1C}" type="pres">
      <dgm:prSet presAssocID="{A7C03FAC-82EC-1B4F-91EA-A2E5DB136676}" presName="spaceRect" presStyleCnt="0"/>
      <dgm:spPr/>
    </dgm:pt>
    <dgm:pt modelId="{917E370F-8709-C946-9EDB-AA14FD467EFC}" type="pres">
      <dgm:prSet presAssocID="{A7C03FAC-82EC-1B4F-91EA-A2E5DB136676}" presName="textRect" presStyleLbl="revTx" presStyleIdx="1" presStyleCnt="3">
        <dgm:presLayoutVars>
          <dgm:chMax val="1"/>
          <dgm:chPref val="1"/>
        </dgm:presLayoutVars>
      </dgm:prSet>
      <dgm:spPr/>
    </dgm:pt>
    <dgm:pt modelId="{E218B23B-CEE9-0346-8718-743A71AB6A2A}" type="pres">
      <dgm:prSet presAssocID="{7F3B81DC-F22B-634D-A549-F3593760FD11}" presName="sibTrans" presStyleCnt="0"/>
      <dgm:spPr/>
    </dgm:pt>
    <dgm:pt modelId="{22980E14-7BB7-4985-B9DF-F3A50C15E4C5}" type="pres">
      <dgm:prSet presAssocID="{796B6B61-F952-4F43-B528-9D8069D4D194}" presName="compNode" presStyleCnt="0"/>
      <dgm:spPr/>
    </dgm:pt>
    <dgm:pt modelId="{110E6D07-A75D-4DF4-B2E2-39B9608BFBBB}" type="pres">
      <dgm:prSet presAssocID="{796B6B61-F952-4F43-B528-9D8069D4D194}" presName="iconBgRect" presStyleLbl="bgShp" presStyleIdx="2" presStyleCnt="3"/>
      <dgm:spPr/>
    </dgm:pt>
    <dgm:pt modelId="{3CCB1268-183F-4326-A1F3-7F7945E29840}" type="pres">
      <dgm:prSet presAssocID="{796B6B61-F952-4F43-B528-9D8069D4D1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8F9E534B-92D2-4F45-8979-F87CD9D9897E}" type="pres">
      <dgm:prSet presAssocID="{796B6B61-F952-4F43-B528-9D8069D4D194}" presName="spaceRect" presStyleCnt="0"/>
      <dgm:spPr/>
    </dgm:pt>
    <dgm:pt modelId="{D55F8842-EF07-40D1-A11A-F9159D59BE98}" type="pres">
      <dgm:prSet presAssocID="{796B6B61-F952-4F43-B528-9D8069D4D19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B2BC16-693D-48D1-9DA1-643A46082F26}" srcId="{A0D6C4F1-F4E7-46E2-8DE9-AB9E2F4EFF98}" destId="{9873153E-5819-423C-B03E-137808876560}" srcOrd="0" destOrd="0" parTransId="{77972A14-D384-465D-9A85-26B9239CD867}" sibTransId="{3F548FFC-C7C6-40AF-86A6-A442FB473493}"/>
    <dgm:cxn modelId="{FE510A3D-4500-C842-8B25-71F3F435C9FE}" srcId="{A0D6C4F1-F4E7-46E2-8DE9-AB9E2F4EFF98}" destId="{A7C03FAC-82EC-1B4F-91EA-A2E5DB136676}" srcOrd="1" destOrd="0" parTransId="{ABF02E86-C3B9-0C44-A13C-404BAFF3935D}" sibTransId="{7F3B81DC-F22B-634D-A549-F3593760FD11}"/>
    <dgm:cxn modelId="{7540F344-388B-4448-9F16-C427605C71FA}" type="presOf" srcId="{A7C03FAC-82EC-1B4F-91EA-A2E5DB136676}" destId="{917E370F-8709-C946-9EDB-AA14FD467EFC}" srcOrd="0" destOrd="0" presId="urn:microsoft.com/office/officeart/2018/5/layout/IconCircleLabelList"/>
    <dgm:cxn modelId="{05B2015A-946D-4EA7-A3D2-790523B93D41}" type="presOf" srcId="{796B6B61-F952-4F43-B528-9D8069D4D194}" destId="{D55F8842-EF07-40D1-A11A-F9159D59BE98}" srcOrd="0" destOrd="0" presId="urn:microsoft.com/office/officeart/2018/5/layout/IconCircleLabelList"/>
    <dgm:cxn modelId="{A928EDD3-90C5-42DC-97EA-226203376A9A}" srcId="{A0D6C4F1-F4E7-46E2-8DE9-AB9E2F4EFF98}" destId="{796B6B61-F952-4F43-B528-9D8069D4D194}" srcOrd="2" destOrd="0" parTransId="{CED4D1AA-7BCB-413A-A072-BA2B53D5FB66}" sibTransId="{5D38EF22-2EE4-458A-9BA6-75318A5B329A}"/>
    <dgm:cxn modelId="{616AF4D6-D52E-454E-B82B-A42CE6235CD2}" type="presOf" srcId="{9873153E-5819-423C-B03E-137808876560}" destId="{1D273AC5-7868-4E1D-AC09-1485F711741D}" srcOrd="0" destOrd="0" presId="urn:microsoft.com/office/officeart/2018/5/layout/IconCircleLabelList"/>
    <dgm:cxn modelId="{25DC6ED8-83F0-492F-80CB-BD7C2C0AA3D4}" type="presOf" srcId="{A0D6C4F1-F4E7-46E2-8DE9-AB9E2F4EFF98}" destId="{E8F2CD09-FA54-4594-A5A7-4E45B8E30EFA}" srcOrd="0" destOrd="0" presId="urn:microsoft.com/office/officeart/2018/5/layout/IconCircleLabelList"/>
    <dgm:cxn modelId="{D65664A2-D85B-4D59-8A81-A844AD22BE22}" type="presParOf" srcId="{E8F2CD09-FA54-4594-A5A7-4E45B8E30EFA}" destId="{715A9F64-28F1-424B-BEC2-A0D2A81556AB}" srcOrd="0" destOrd="0" presId="urn:microsoft.com/office/officeart/2018/5/layout/IconCircleLabelList"/>
    <dgm:cxn modelId="{07F69D58-9F30-4F2A-AD1A-1DBCC9E8A7D9}" type="presParOf" srcId="{715A9F64-28F1-424B-BEC2-A0D2A81556AB}" destId="{91571974-12F6-46BF-821F-063F3A962FD3}" srcOrd="0" destOrd="0" presId="urn:microsoft.com/office/officeart/2018/5/layout/IconCircleLabelList"/>
    <dgm:cxn modelId="{BC53EDC4-1616-4674-97D8-D4E1C15307B9}" type="presParOf" srcId="{715A9F64-28F1-424B-BEC2-A0D2A81556AB}" destId="{8DED251F-5293-486D-A5E5-0956EB8094B4}" srcOrd="1" destOrd="0" presId="urn:microsoft.com/office/officeart/2018/5/layout/IconCircleLabelList"/>
    <dgm:cxn modelId="{ABA63C0C-DA4B-41A7-8234-7EB1578CB23B}" type="presParOf" srcId="{715A9F64-28F1-424B-BEC2-A0D2A81556AB}" destId="{AC61DBC9-B846-4B66-B71F-766AC443AA6C}" srcOrd="2" destOrd="0" presId="urn:microsoft.com/office/officeart/2018/5/layout/IconCircleLabelList"/>
    <dgm:cxn modelId="{876BBD55-92CE-4D3A-A1C4-0B91C3FDBE81}" type="presParOf" srcId="{715A9F64-28F1-424B-BEC2-A0D2A81556AB}" destId="{1D273AC5-7868-4E1D-AC09-1485F711741D}" srcOrd="3" destOrd="0" presId="urn:microsoft.com/office/officeart/2018/5/layout/IconCircleLabelList"/>
    <dgm:cxn modelId="{73FFB6DB-6D02-4E62-8E55-E4C4A97CB412}" type="presParOf" srcId="{E8F2CD09-FA54-4594-A5A7-4E45B8E30EFA}" destId="{03AB7F1F-815E-4881-B469-950104B04AAE}" srcOrd="1" destOrd="0" presId="urn:microsoft.com/office/officeart/2018/5/layout/IconCircleLabelList"/>
    <dgm:cxn modelId="{A067A19E-2DA6-0040-9B0D-615B864486C0}" type="presParOf" srcId="{E8F2CD09-FA54-4594-A5A7-4E45B8E30EFA}" destId="{74DB314B-909D-5E49-9894-4B19765F9310}" srcOrd="2" destOrd="0" presId="urn:microsoft.com/office/officeart/2018/5/layout/IconCircleLabelList"/>
    <dgm:cxn modelId="{6A3D0E39-3FFC-474A-904B-D82A20B207E7}" type="presParOf" srcId="{74DB314B-909D-5E49-9894-4B19765F9310}" destId="{18C26184-3B4F-4143-AEB5-D97571B4E7FF}" srcOrd="0" destOrd="0" presId="urn:microsoft.com/office/officeart/2018/5/layout/IconCircleLabelList"/>
    <dgm:cxn modelId="{B14D014C-3220-4842-BF51-45BCBBE675F0}" type="presParOf" srcId="{74DB314B-909D-5E49-9894-4B19765F9310}" destId="{A6F57816-A244-E042-85E8-DCF4F1890555}" srcOrd="1" destOrd="0" presId="urn:microsoft.com/office/officeart/2018/5/layout/IconCircleLabelList"/>
    <dgm:cxn modelId="{1C2DE0AB-1291-D44A-AFB8-19BA5EEE0237}" type="presParOf" srcId="{74DB314B-909D-5E49-9894-4B19765F9310}" destId="{9E7D8B3A-3B92-F342-8788-516392934C1C}" srcOrd="2" destOrd="0" presId="urn:microsoft.com/office/officeart/2018/5/layout/IconCircleLabelList"/>
    <dgm:cxn modelId="{8AC5D352-10F6-CF49-9850-F4380D11B692}" type="presParOf" srcId="{74DB314B-909D-5E49-9894-4B19765F9310}" destId="{917E370F-8709-C946-9EDB-AA14FD467EFC}" srcOrd="3" destOrd="0" presId="urn:microsoft.com/office/officeart/2018/5/layout/IconCircleLabelList"/>
    <dgm:cxn modelId="{033A626B-BE23-D443-A4EC-564D481EF149}" type="presParOf" srcId="{E8F2CD09-FA54-4594-A5A7-4E45B8E30EFA}" destId="{E218B23B-CEE9-0346-8718-743A71AB6A2A}" srcOrd="3" destOrd="0" presId="urn:microsoft.com/office/officeart/2018/5/layout/IconCircleLabelList"/>
    <dgm:cxn modelId="{A36B2C72-459B-42A5-8489-47BF134DBA2C}" type="presParOf" srcId="{E8F2CD09-FA54-4594-A5A7-4E45B8E30EFA}" destId="{22980E14-7BB7-4985-B9DF-F3A50C15E4C5}" srcOrd="4" destOrd="0" presId="urn:microsoft.com/office/officeart/2018/5/layout/IconCircleLabelList"/>
    <dgm:cxn modelId="{77603CFE-4DDA-4F90-A21F-6C9C02C0D500}" type="presParOf" srcId="{22980E14-7BB7-4985-B9DF-F3A50C15E4C5}" destId="{110E6D07-A75D-4DF4-B2E2-39B9608BFBBB}" srcOrd="0" destOrd="0" presId="urn:microsoft.com/office/officeart/2018/5/layout/IconCircleLabelList"/>
    <dgm:cxn modelId="{83262829-443B-44B7-8DB6-CABC4C9225CB}" type="presParOf" srcId="{22980E14-7BB7-4985-B9DF-F3A50C15E4C5}" destId="{3CCB1268-183F-4326-A1F3-7F7945E29840}" srcOrd="1" destOrd="0" presId="urn:microsoft.com/office/officeart/2018/5/layout/IconCircleLabelList"/>
    <dgm:cxn modelId="{A5F17014-1CFA-4EEA-A39D-C3B6A584C3DF}" type="presParOf" srcId="{22980E14-7BB7-4985-B9DF-F3A50C15E4C5}" destId="{8F9E534B-92D2-4F45-8979-F87CD9D9897E}" srcOrd="2" destOrd="0" presId="urn:microsoft.com/office/officeart/2018/5/layout/IconCircleLabelList"/>
    <dgm:cxn modelId="{7DCAD402-6FBE-4C36-B8FC-C7D497A2DAA7}" type="presParOf" srcId="{22980E14-7BB7-4985-B9DF-F3A50C15E4C5}" destId="{D55F8842-EF07-40D1-A11A-F9159D59BE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71974-12F6-46BF-821F-063F3A962FD3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D251F-5293-486D-A5E5-0956EB8094B4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73AC5-7868-4E1D-AC09-1485F711741D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Data and Processes</a:t>
          </a:r>
        </a:p>
      </dsp:txBody>
      <dsp:txXfrm>
        <a:off x="35606" y="2695306"/>
        <a:ext cx="2981250" cy="720000"/>
      </dsp:txXfrm>
    </dsp:sp>
    <dsp:sp modelId="{18C26184-3B4F-4143-AEB5-D97571B4E7F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57816-A244-E042-85E8-DCF4F1890555}">
      <dsp:nvSpPr>
        <dsp:cNvPr id="0" name=""/>
        <dsp:cNvSpPr/>
      </dsp:nvSpPr>
      <dsp:spPr>
        <a:xfrm>
          <a:off x="4507481" y="81936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E370F-8709-C946-9EDB-AA14FD467EFC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EDA</a:t>
          </a:r>
        </a:p>
      </dsp:txBody>
      <dsp:txXfrm>
        <a:off x="3538574" y="2695306"/>
        <a:ext cx="2981250" cy="720000"/>
      </dsp:txXfrm>
    </dsp:sp>
    <dsp:sp modelId="{110E6D07-A75D-4DF4-B2E2-39B9608BFBBB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B1268-183F-4326-A1F3-7F7945E2984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8842-EF07-40D1-A11A-F9159D59BE98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Topic Modeling &amp; Sentiment analysis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4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4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3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613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1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58" r:id="rId1"/>
    <p:sldLayoutId id="2147486359" r:id="rId2"/>
    <p:sldLayoutId id="2147486360" r:id="rId3"/>
    <p:sldLayoutId id="2147486361" r:id="rId4"/>
    <p:sldLayoutId id="2147486362" r:id="rId5"/>
    <p:sldLayoutId id="2147486363" r:id="rId6"/>
    <p:sldLayoutId id="2147486364" r:id="rId7"/>
    <p:sldLayoutId id="2147486365" r:id="rId8"/>
    <p:sldLayoutId id="2147486366" r:id="rId9"/>
    <p:sldLayoutId id="2147486367" r:id="rId10"/>
    <p:sldLayoutId id="21474863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hec03u5/seinfeld-chronicles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class/cs124/NRC-emotion-lexicon-wordlevel-alphabetized-v0.92.tx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hec03u5/seinfeld-chronicl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0FA4D9F4-08C3-724E-AF7C-D9D6E11D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6" b="11914"/>
          <a:stretch/>
        </p:blipFill>
        <p:spPr>
          <a:xfrm>
            <a:off x="20" y="-982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5182E-7C02-0644-9948-950797456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Seinfeld</a:t>
            </a:r>
          </a:p>
        </p:txBody>
      </p:sp>
    </p:spTree>
    <p:extLst>
      <p:ext uri="{BB962C8B-B14F-4D97-AF65-F5344CB8AC3E}">
        <p14:creationId xmlns:p14="http://schemas.microsoft.com/office/powerpoint/2010/main" val="397885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525679B-DC0A-794F-BE2D-0F20228C5600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EDA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Character Mentions by Season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1998589-7FF6-6345-BF98-A03D13FA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181" y="2956942"/>
            <a:ext cx="654030" cy="6564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CF8E274-9F99-D347-9412-A21EF63A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181" y="2216879"/>
            <a:ext cx="654031" cy="639443"/>
          </a:xfrm>
          <a:prstGeom prst="rect">
            <a:avLst/>
          </a:prstGeom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6DBB7D1-D2BC-4144-A007-8465870BA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62" y="3714050"/>
            <a:ext cx="654030" cy="65648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77BE195-4BFC-1947-BF3C-9E914358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181" y="1499680"/>
            <a:ext cx="647290" cy="6165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5588A6-D331-684E-BCC8-9FEFC24163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0202" y="1468390"/>
            <a:ext cx="9431592" cy="4715796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0215F-5F6D-1547-AE83-6FDC2BDFCE0C}"/>
              </a:ext>
            </a:extLst>
          </p:cNvPr>
          <p:cNvCxnSpPr>
            <a:cxnSpLocks/>
          </p:cNvCxnSpPr>
          <p:nvPr/>
        </p:nvCxnSpPr>
        <p:spPr>
          <a:xfrm>
            <a:off x="5761703" y="2188047"/>
            <a:ext cx="1002889" cy="139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0508FE-88DB-454C-910D-2BD79CF7C744}"/>
              </a:ext>
            </a:extLst>
          </p:cNvPr>
          <p:cNvSpPr txBox="1"/>
          <p:nvPr/>
        </p:nvSpPr>
        <p:spPr>
          <a:xfrm>
            <a:off x="4114362" y="1807970"/>
            <a:ext cx="1897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32392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C6A56F8-CE0C-8C45-905A-8CDBEE282AFE}"/>
              </a:ext>
            </a:extLst>
          </p:cNvPr>
          <p:cNvSpPr txBox="1"/>
          <p:nvPr/>
        </p:nvSpPr>
        <p:spPr>
          <a:xfrm>
            <a:off x="9466006" y="1499770"/>
            <a:ext cx="2418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Lemmatization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NMF Model (tried others)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Min_df</a:t>
            </a:r>
            <a:r>
              <a:rPr lang="en-US" sz="1400" dirty="0"/>
              <a:t>=0.03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Max_df</a:t>
            </a:r>
            <a:r>
              <a:rPr lang="en-US" sz="1400" dirty="0"/>
              <a:t>=0.85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0070C0"/>
                </a:solidFill>
              </a:rPr>
              <a:t>Topic 0: </a:t>
            </a:r>
          </a:p>
          <a:p>
            <a:r>
              <a:rPr lang="en-US" sz="1400" dirty="0"/>
              <a:t>Dating, Relationships, Sex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FFC000"/>
                </a:solidFill>
              </a:rPr>
              <a:t>Topic 1:</a:t>
            </a:r>
          </a:p>
          <a:p>
            <a:r>
              <a:rPr lang="en-US" sz="1400" dirty="0"/>
              <a:t>NY Outings, Events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chemeClr val="accent5">
                    <a:lumMod val="75000"/>
                  </a:schemeClr>
                </a:solidFill>
              </a:rPr>
              <a:t>Topic 2: </a:t>
            </a:r>
          </a:p>
          <a:p>
            <a:r>
              <a:rPr lang="en-US" sz="1400" dirty="0"/>
              <a:t>Jobs, Occupations, Ideas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C00000"/>
                </a:solidFill>
              </a:rPr>
              <a:t>Topic 3:</a:t>
            </a:r>
          </a:p>
          <a:p>
            <a:r>
              <a:rPr lang="en-US" sz="1400" dirty="0"/>
              <a:t>Family, Friends, Food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4EEC8E-FF37-7F48-8C3E-618F7FE4A631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Topic Modeling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Constanza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FEA919-C378-9243-BBFE-EDC28169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9" y="1528997"/>
            <a:ext cx="9033387" cy="3871452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7915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90718-4F61-D14D-8799-2A6D0831765A}"/>
              </a:ext>
            </a:extLst>
          </p:cNvPr>
          <p:cNvSpPr txBox="1"/>
          <p:nvPr/>
        </p:nvSpPr>
        <p:spPr>
          <a:xfrm>
            <a:off x="939879" y="843381"/>
            <a:ext cx="21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Stable job as writer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38DC7-E2CD-6C42-92EE-4E20205CDD7A}"/>
              </a:ext>
            </a:extLst>
          </p:cNvPr>
          <p:cNvSpPr txBox="1"/>
          <p:nvPr/>
        </p:nvSpPr>
        <p:spPr>
          <a:xfrm>
            <a:off x="3073480" y="1157193"/>
            <a:ext cx="2418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Moves in with parents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985BF-82FF-CC47-8D67-7C7F4945E4C2}"/>
              </a:ext>
            </a:extLst>
          </p:cNvPr>
          <p:cNvSpPr txBox="1"/>
          <p:nvPr/>
        </p:nvSpPr>
        <p:spPr>
          <a:xfrm>
            <a:off x="7531509" y="821235"/>
            <a:ext cx="241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Mostly Dating, not 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41BFD-3CCE-FB45-9397-A6B7F81A34CA}"/>
              </a:ext>
            </a:extLst>
          </p:cNvPr>
          <p:cNvSpPr txBox="1"/>
          <p:nvPr/>
        </p:nvSpPr>
        <p:spPr>
          <a:xfrm>
            <a:off x="6095998" y="5523436"/>
            <a:ext cx="283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Outings coincide with other topics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56F8-CE0C-8C45-905A-8CDBEE282AFE}"/>
              </a:ext>
            </a:extLst>
          </p:cNvPr>
          <p:cNvSpPr txBox="1"/>
          <p:nvPr/>
        </p:nvSpPr>
        <p:spPr>
          <a:xfrm>
            <a:off x="9466006" y="1499770"/>
            <a:ext cx="2418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Lemmatization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NMF Model (tried others)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Min_df</a:t>
            </a:r>
            <a:r>
              <a:rPr lang="en-US" sz="1400" dirty="0"/>
              <a:t>=0.03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Max_df</a:t>
            </a:r>
            <a:r>
              <a:rPr lang="en-US" sz="1400" dirty="0"/>
              <a:t>=0.85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0070C0"/>
                </a:solidFill>
              </a:rPr>
              <a:t>Topic 0: </a:t>
            </a:r>
          </a:p>
          <a:p>
            <a:r>
              <a:rPr lang="en-US" sz="1400" dirty="0"/>
              <a:t>Dating, Relationships, Sex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FFC000"/>
                </a:solidFill>
              </a:rPr>
              <a:t>Topic 1:</a:t>
            </a:r>
          </a:p>
          <a:p>
            <a:r>
              <a:rPr lang="en-US" sz="1400" dirty="0"/>
              <a:t>NY Outings, Events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chemeClr val="accent5">
                    <a:lumMod val="75000"/>
                  </a:schemeClr>
                </a:solidFill>
              </a:rPr>
              <a:t>Topic 2: </a:t>
            </a:r>
          </a:p>
          <a:p>
            <a:r>
              <a:rPr lang="en-US" sz="1400" dirty="0"/>
              <a:t>Jobs, Occupations, Ideas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C00000"/>
                </a:solidFill>
              </a:rPr>
              <a:t>Topic 3:</a:t>
            </a:r>
          </a:p>
          <a:p>
            <a:r>
              <a:rPr lang="en-US" sz="1400" dirty="0"/>
              <a:t>Family, Friends, Food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4EEC8E-FF37-7F48-8C3E-618F7FE4A631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Topic Modeling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Constanza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FEA919-C378-9243-BBFE-EDC28169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9" y="1528997"/>
            <a:ext cx="9033387" cy="3871452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46A64C-8B63-0A4B-AE13-DD36E2B3BCD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006680" y="1181935"/>
            <a:ext cx="1385449" cy="81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0DD2-9D25-BE4D-9336-6BC97A6040A3}"/>
              </a:ext>
            </a:extLst>
          </p:cNvPr>
          <p:cNvCxnSpPr>
            <a:cxnSpLocks/>
          </p:cNvCxnSpPr>
          <p:nvPr/>
        </p:nvCxnSpPr>
        <p:spPr>
          <a:xfrm>
            <a:off x="3805084" y="1506851"/>
            <a:ext cx="314632" cy="48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38D7F4-BD94-C346-867B-802AE3B6853E}"/>
              </a:ext>
            </a:extLst>
          </p:cNvPr>
          <p:cNvCxnSpPr>
            <a:cxnSpLocks/>
          </p:cNvCxnSpPr>
          <p:nvPr/>
        </p:nvCxnSpPr>
        <p:spPr>
          <a:xfrm flipH="1" flipV="1">
            <a:off x="5781368" y="4188542"/>
            <a:ext cx="1396180" cy="1211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96967D-1C81-F740-AF4D-582AF601CF9F}"/>
              </a:ext>
            </a:extLst>
          </p:cNvPr>
          <p:cNvCxnSpPr>
            <a:cxnSpLocks/>
          </p:cNvCxnSpPr>
          <p:nvPr/>
        </p:nvCxnSpPr>
        <p:spPr>
          <a:xfrm flipH="1">
            <a:off x="5112773" y="1268482"/>
            <a:ext cx="2399071" cy="48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0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08E4A56-4FB0-DB4E-A36B-8A85DF3E4FE9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</p:spTree>
    <p:extLst>
      <p:ext uri="{BB962C8B-B14F-4D97-AF65-F5344CB8AC3E}">
        <p14:creationId xmlns:p14="http://schemas.microsoft.com/office/powerpoint/2010/main" val="193280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08E4A56-4FB0-DB4E-A36B-8A85DF3E4FE9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1B738-0B38-074C-AC0B-6B46A54E8483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40133-CA1F-964B-94B3-8AEFD69B57E2}"/>
              </a:ext>
            </a:extLst>
          </p:cNvPr>
          <p:cNvSpPr txBox="1"/>
          <p:nvPr/>
        </p:nvSpPr>
        <p:spPr>
          <a:xfrm>
            <a:off x="8298426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10803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5E2218-218C-AF4E-8D72-9A43E812806E}"/>
              </a:ext>
            </a:extLst>
          </p:cNvPr>
          <p:cNvCxnSpPr>
            <a:cxnSpLocks/>
          </p:cNvCxnSpPr>
          <p:nvPr/>
        </p:nvCxnSpPr>
        <p:spPr>
          <a:xfrm flipH="1">
            <a:off x="9655797" y="953379"/>
            <a:ext cx="977852" cy="245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16D7EF-588F-4941-BF09-6AC662339C36}"/>
              </a:ext>
            </a:extLst>
          </p:cNvPr>
          <p:cNvSpPr txBox="1"/>
          <p:nvPr/>
        </p:nvSpPr>
        <p:spPr>
          <a:xfrm>
            <a:off x="9252154" y="617133"/>
            <a:ext cx="240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is praised by his boss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7E6B0C-E6AE-E243-9721-AEC86C08BD54}"/>
              </a:ext>
            </a:extLst>
          </p:cNvPr>
          <p:cNvSpPr txBox="1"/>
          <p:nvPr/>
        </p:nvSpPr>
        <p:spPr>
          <a:xfrm>
            <a:off x="9252155" y="3429000"/>
            <a:ext cx="363794" cy="2692181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8E3C5-80B0-7347-A4C1-098BAD310C8E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02477-FDCF-FD46-8C0A-2C42EAE69CDE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11406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7325F-FC4E-9741-BD51-57CEB55C87BE}"/>
              </a:ext>
            </a:extLst>
          </p:cNvPr>
          <p:cNvSpPr txBox="1"/>
          <p:nvPr/>
        </p:nvSpPr>
        <p:spPr>
          <a:xfrm>
            <a:off x="4050890" y="1307847"/>
            <a:ext cx="599768" cy="49499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5E2218-218C-AF4E-8D72-9A43E812806E}"/>
              </a:ext>
            </a:extLst>
          </p:cNvPr>
          <p:cNvCxnSpPr>
            <a:cxnSpLocks/>
          </p:cNvCxnSpPr>
          <p:nvPr/>
        </p:nvCxnSpPr>
        <p:spPr>
          <a:xfrm flipH="1">
            <a:off x="9655797" y="953379"/>
            <a:ext cx="977852" cy="245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16D7EF-588F-4941-BF09-6AC662339C36}"/>
              </a:ext>
            </a:extLst>
          </p:cNvPr>
          <p:cNvSpPr txBox="1"/>
          <p:nvPr/>
        </p:nvSpPr>
        <p:spPr>
          <a:xfrm>
            <a:off x="9252154" y="617133"/>
            <a:ext cx="240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is praised by his boss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271365-B941-744E-94EC-AB8C5FD802AE}"/>
              </a:ext>
            </a:extLst>
          </p:cNvPr>
          <p:cNvCxnSpPr>
            <a:cxnSpLocks/>
          </p:cNvCxnSpPr>
          <p:nvPr/>
        </p:nvCxnSpPr>
        <p:spPr>
          <a:xfrm>
            <a:off x="2081444" y="873865"/>
            <a:ext cx="1912246" cy="1817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185439-F425-3A45-BB1D-28850D466400}"/>
              </a:ext>
            </a:extLst>
          </p:cNvPr>
          <p:cNvSpPr txBox="1"/>
          <p:nvPr/>
        </p:nvSpPr>
        <p:spPr>
          <a:xfrm>
            <a:off x="752405" y="513529"/>
            <a:ext cx="240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gets engaged (has regrets)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ED9C2-F4CE-0D4B-B5B3-59C9E85438A8}"/>
              </a:ext>
            </a:extLst>
          </p:cNvPr>
          <p:cNvSpPr txBox="1"/>
          <p:nvPr/>
        </p:nvSpPr>
        <p:spPr>
          <a:xfrm>
            <a:off x="9252155" y="3429000"/>
            <a:ext cx="363794" cy="2692181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6EFDD7-A71C-2343-8F66-85A23D793040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CB269C-E755-F348-B9BB-D02DDDED04FF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402753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9E746B-1D89-F646-9881-3DA44D5C32B2}"/>
              </a:ext>
            </a:extLst>
          </p:cNvPr>
          <p:cNvCxnSpPr/>
          <p:nvPr/>
        </p:nvCxnSpPr>
        <p:spPr>
          <a:xfrm>
            <a:off x="1730477" y="6027174"/>
            <a:ext cx="4267200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379EDD-BC7D-6245-9397-AE6949855CE0}"/>
              </a:ext>
            </a:extLst>
          </p:cNvPr>
          <p:cNvCxnSpPr>
            <a:cxnSpLocks/>
          </p:cNvCxnSpPr>
          <p:nvPr/>
        </p:nvCxnSpPr>
        <p:spPr>
          <a:xfrm flipV="1">
            <a:off x="6366449" y="5860026"/>
            <a:ext cx="4267200" cy="191728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FE5A6C-834D-BE44-8E5E-C044078B9113}"/>
              </a:ext>
            </a:extLst>
          </p:cNvPr>
          <p:cNvSpPr txBox="1"/>
          <p:nvPr/>
        </p:nvSpPr>
        <p:spPr>
          <a:xfrm>
            <a:off x="10858051" y="5478624"/>
            <a:ext cx="956968" cy="54855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508D4-D38E-204C-9221-49963D39A815}"/>
              </a:ext>
            </a:extLst>
          </p:cNvPr>
          <p:cNvSpPr txBox="1"/>
          <p:nvPr/>
        </p:nvSpPr>
        <p:spPr>
          <a:xfrm>
            <a:off x="196892" y="5469391"/>
            <a:ext cx="956968" cy="54855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FCE7FA-5BD8-1248-A6A5-BC91A2E07602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FF7C46-2243-1449-9517-6EA57EF38CF4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3001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C8BAE-92F0-3342-A032-B2890B89F9A3}"/>
              </a:ext>
            </a:extLst>
          </p:cNvPr>
          <p:cNvSpPr/>
          <p:nvPr/>
        </p:nvSpPr>
        <p:spPr>
          <a:xfrm>
            <a:off x="3202123" y="5937584"/>
            <a:ext cx="614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“This </a:t>
            </a:r>
            <a:r>
              <a:rPr lang="en-US" sz="2000" b="1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woman hates me </a:t>
            </a:r>
            <a:r>
              <a:rPr lang="en-US" sz="2000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so much, I’m</a:t>
            </a:r>
            <a:r>
              <a:rPr lang="en-US" sz="2000" b="1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starting to like her”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11FCD-9450-6449-95FC-DBD2472FE1CC}"/>
              </a:ext>
            </a:extLst>
          </p:cNvPr>
          <p:cNvCxnSpPr>
            <a:cxnSpLocks/>
          </p:cNvCxnSpPr>
          <p:nvPr/>
        </p:nvCxnSpPr>
        <p:spPr>
          <a:xfrm flipV="1">
            <a:off x="5987845" y="4598247"/>
            <a:ext cx="2231923" cy="133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43485-39A7-384D-B5F6-053EFB1A3876}"/>
              </a:ext>
            </a:extLst>
          </p:cNvPr>
          <p:cNvCxnSpPr>
            <a:cxnSpLocks/>
          </p:cNvCxnSpPr>
          <p:nvPr/>
        </p:nvCxnSpPr>
        <p:spPr>
          <a:xfrm flipH="1" flipV="1">
            <a:off x="2107464" y="4670323"/>
            <a:ext cx="3880381" cy="127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3951910A-C835-0246-B2D3-1E36E58A5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2107465" y="5670754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F7F26B3-40DA-504C-A4CC-378998865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90370"/>
            <a:ext cx="5486400" cy="3657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C88957-E77B-424D-AD43-D61B57626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3716" y="138545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60BEC19A-91B8-1E48-B09C-2F9433A6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C8916D-1E99-764A-B8FA-525E89C4A273}"/>
              </a:ext>
            </a:extLst>
          </p:cNvPr>
          <p:cNvSpPr/>
          <p:nvPr/>
        </p:nvSpPr>
        <p:spPr>
          <a:xfrm>
            <a:off x="668592" y="5895628"/>
            <a:ext cx="6170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1C1C"/>
                </a:solidFill>
                <a:latin typeface="SofiaPro"/>
              </a:rPr>
              <a:t>“You know I always wanted to 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pretend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 I was an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 architect”</a:t>
            </a:r>
            <a:endParaRPr lang="en-US" sz="20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C359F7-0932-A549-9B78-A2D75F61ED83}"/>
              </a:ext>
            </a:extLst>
          </p:cNvPr>
          <p:cNvCxnSpPr>
            <a:cxnSpLocks/>
          </p:cNvCxnSpPr>
          <p:nvPr/>
        </p:nvCxnSpPr>
        <p:spPr>
          <a:xfrm flipH="1" flipV="1">
            <a:off x="4070555" y="4660490"/>
            <a:ext cx="993058" cy="113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983359C-F9CA-2A47-89A0-2663832B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 flipH="1">
            <a:off x="6790088" y="5600269"/>
            <a:ext cx="1160293" cy="87022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5E62C1-F1B6-D641-BF67-9F2B7CD9A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85454"/>
            <a:ext cx="5486400" cy="3657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367205-089B-154D-9080-BFF8F5D21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2042" y="138545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“Best sitcom ever made”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676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A5A2B57E-1199-2F45-89AE-EE4E151D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4992D0-39D9-454F-ADB1-CC5132F5CE04}"/>
              </a:ext>
            </a:extLst>
          </p:cNvPr>
          <p:cNvSpPr/>
          <p:nvPr/>
        </p:nvSpPr>
        <p:spPr>
          <a:xfrm>
            <a:off x="5175965" y="5937584"/>
            <a:ext cx="3113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D1C1C"/>
                </a:solidFill>
                <a:latin typeface="SofiaPro"/>
              </a:rPr>
              <a:t>“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I 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don’t trust 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men in capes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”</a:t>
            </a:r>
            <a:endParaRPr lang="en-US" sz="2000" b="1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0E09A68B-929C-1A46-A523-B289B6C4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4159394" y="5705021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CEEB67A-5F32-7943-A8EE-390F1CA53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94063"/>
            <a:ext cx="5486400" cy="3657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09C3111-09F6-8648-8AEA-5F17274CA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0216" y="1394063"/>
            <a:ext cx="5486400" cy="36576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24B5C7-8E93-7941-8CE8-0E4849468D0C}"/>
              </a:ext>
            </a:extLst>
          </p:cNvPr>
          <p:cNvCxnSpPr/>
          <p:nvPr/>
        </p:nvCxnSpPr>
        <p:spPr>
          <a:xfrm flipV="1">
            <a:off x="5417574" y="3106994"/>
            <a:ext cx="2930013" cy="244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02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4860846-730F-DE43-8986-68656195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AFB187-DF46-6B41-975D-C36A5187F24F}"/>
              </a:ext>
            </a:extLst>
          </p:cNvPr>
          <p:cNvSpPr/>
          <p:nvPr/>
        </p:nvSpPr>
        <p:spPr>
          <a:xfrm>
            <a:off x="3243143" y="5833881"/>
            <a:ext cx="6369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A1A1B"/>
                </a:solidFill>
                <a:latin typeface="IBMPlexSans"/>
              </a:rPr>
              <a:t>“</a:t>
            </a:r>
            <a:r>
              <a:rPr lang="en-US" sz="2000" dirty="0">
                <a:solidFill>
                  <a:srgbClr val="1A1A1B"/>
                </a:solidFill>
                <a:latin typeface="IBMPlexSans"/>
              </a:rPr>
              <a:t>I’m </a:t>
            </a:r>
            <a:r>
              <a:rPr lang="en-US" sz="2000" b="1" dirty="0">
                <a:solidFill>
                  <a:srgbClr val="1A1A1B"/>
                </a:solidFill>
                <a:latin typeface="IBMPlexSans"/>
              </a:rPr>
              <a:t>disturbed. </a:t>
            </a:r>
            <a:r>
              <a:rPr lang="en-US" sz="2000" dirty="0">
                <a:solidFill>
                  <a:srgbClr val="1A1A1B"/>
                </a:solidFill>
                <a:latin typeface="IBMPlexSans"/>
              </a:rPr>
              <a:t>I’m </a:t>
            </a:r>
            <a:r>
              <a:rPr lang="en-US" sz="2000" b="1" dirty="0">
                <a:solidFill>
                  <a:srgbClr val="1A1A1B"/>
                </a:solidFill>
                <a:latin typeface="IBMPlexSans"/>
              </a:rPr>
              <a:t>depressed</a:t>
            </a:r>
            <a:r>
              <a:rPr lang="en-US" sz="2000" dirty="0">
                <a:solidFill>
                  <a:srgbClr val="1A1A1B"/>
                </a:solidFill>
                <a:latin typeface="IBMPlexSans"/>
              </a:rPr>
              <a:t>. I’m</a:t>
            </a:r>
            <a:r>
              <a:rPr lang="en-US" sz="2000" b="1" dirty="0">
                <a:solidFill>
                  <a:srgbClr val="1A1A1B"/>
                </a:solidFill>
                <a:latin typeface="IBMPlexSans"/>
              </a:rPr>
              <a:t> inadequate. I got it all!”</a:t>
            </a:r>
            <a:endParaRPr lang="en-US" sz="2000" b="1" dirty="0"/>
          </a:p>
        </p:txBody>
      </p:sp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C71B6F1-BF74-BB4A-88CF-4C1213134C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2148486" y="5596866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78C4B14-34AA-C140-94CE-74928997F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92828"/>
            <a:ext cx="5486400" cy="3657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ECDC072-FB18-CF49-8BC0-73D1CF1AD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708" y="1415846"/>
            <a:ext cx="5486400" cy="36576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DC176F-9F5D-694E-A427-27FA036FBC8C}"/>
              </a:ext>
            </a:extLst>
          </p:cNvPr>
          <p:cNvCxnSpPr/>
          <p:nvPr/>
        </p:nvCxnSpPr>
        <p:spPr>
          <a:xfrm flipV="1">
            <a:off x="3243143" y="3126658"/>
            <a:ext cx="1328857" cy="2338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2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A85093B-2152-D24A-960A-A153FA0C566A}"/>
              </a:ext>
            </a:extLst>
          </p:cNvPr>
          <p:cNvSpPr txBox="1">
            <a:spLocks/>
          </p:cNvSpPr>
          <p:nvPr/>
        </p:nvSpPr>
        <p:spPr>
          <a:xfrm>
            <a:off x="2202868" y="520306"/>
            <a:ext cx="814185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Sentiment by Topics</a:t>
            </a:r>
          </a:p>
          <a:p>
            <a:pPr algn="ctr"/>
            <a:r>
              <a:rPr lang="en-US" sz="2800" b="1" spc="800" dirty="0"/>
              <a:t>Costanza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05B08-9AC1-3F45-AED7-3A4DF56B69E3}"/>
              </a:ext>
            </a:extLst>
          </p:cNvPr>
          <p:cNvSpPr/>
          <p:nvPr/>
        </p:nvSpPr>
        <p:spPr>
          <a:xfrm>
            <a:off x="2382564" y="5826820"/>
            <a:ext cx="8238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Divorce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 is always hard. Especially on the kids. 'Course 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I am the result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of my 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parents having stayed together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so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ya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never know”</a:t>
            </a:r>
            <a:endParaRPr lang="en-US" dirty="0"/>
          </a:p>
        </p:txBody>
      </p: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4FDA9C68-E2BF-B549-B7C1-F4291738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</a:blip>
          <a:stretch>
            <a:fillRect/>
          </a:stretch>
        </p:blipFill>
        <p:spPr>
          <a:xfrm>
            <a:off x="1287907" y="5652158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8F4CCE5-1658-8F46-8069-EF659B643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397" y="1385454"/>
            <a:ext cx="5486400" cy="3657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D73111-F2DF-7C41-AC36-5205D73775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2038" y="1385454"/>
            <a:ext cx="5486400" cy="36576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B7C500-BCBC-7B4E-B1F9-6C672684895A}"/>
              </a:ext>
            </a:extLst>
          </p:cNvPr>
          <p:cNvCxnSpPr>
            <a:cxnSpLocks/>
          </p:cNvCxnSpPr>
          <p:nvPr/>
        </p:nvCxnSpPr>
        <p:spPr>
          <a:xfrm flipV="1">
            <a:off x="2382564" y="3087329"/>
            <a:ext cx="1402855" cy="245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8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BF8ADD9D-20C6-0746-B4B2-159B12AE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4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558" y="2042650"/>
            <a:ext cx="5424126" cy="406809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B3C9850-E0C1-8249-8D8D-C3A605A2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3318" y="2042648"/>
            <a:ext cx="5424127" cy="406809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18C50D1-3CD3-924A-B720-A159A4D4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70204"/>
            <a:ext cx="981728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George Costanza is a Divided 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4E2E3-D572-F843-B9AE-DA7E9E49C33B}"/>
              </a:ext>
            </a:extLst>
          </p:cNvPr>
          <p:cNvSpPr txBox="1"/>
          <p:nvPr/>
        </p:nvSpPr>
        <p:spPr>
          <a:xfrm>
            <a:off x="1858297" y="1504335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911DB-4A24-8348-8E4D-E0F29E18D994}"/>
              </a:ext>
            </a:extLst>
          </p:cNvPr>
          <p:cNvSpPr txBox="1"/>
          <p:nvPr/>
        </p:nvSpPr>
        <p:spPr>
          <a:xfrm>
            <a:off x="7603613" y="1504335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DC13F8-9950-4F48-BD10-A62D2956FA5C}"/>
              </a:ext>
            </a:extLst>
          </p:cNvPr>
          <p:cNvSpPr txBox="1"/>
          <p:nvPr/>
        </p:nvSpPr>
        <p:spPr>
          <a:xfrm>
            <a:off x="514558" y="6152133"/>
            <a:ext cx="503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Jerry, Mother, Susan, George (3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person)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015F5-35E2-BD48-B0A6-79965E1740D7}"/>
              </a:ext>
            </a:extLst>
          </p:cNvPr>
          <p:cNvSpPr txBox="1"/>
          <p:nvPr/>
        </p:nvSpPr>
        <p:spPr>
          <a:xfrm>
            <a:off x="6300621" y="6152133"/>
            <a:ext cx="432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Jerry, Elaine, Job, Kramer, Thanks</a:t>
            </a:r>
          </a:p>
        </p:txBody>
      </p:sp>
    </p:spTree>
    <p:extLst>
      <p:ext uri="{BB962C8B-B14F-4D97-AF65-F5344CB8AC3E}">
        <p14:creationId xmlns:p14="http://schemas.microsoft.com/office/powerpoint/2010/main" val="96666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E8380-7669-6A4D-9C81-4A8E8D380A57}"/>
              </a:ext>
            </a:extLst>
          </p:cNvPr>
          <p:cNvSpPr/>
          <p:nvPr/>
        </p:nvSpPr>
        <p:spPr>
          <a:xfrm>
            <a:off x="963561" y="2951946"/>
            <a:ext cx="10264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"You know if you take everything I’ve accomplished in my entire life and condense it down into one day…it looks decent!"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52FC9A-D472-264E-B50D-B188BA0C855D}"/>
              </a:ext>
            </a:extLst>
          </p:cNvPr>
          <p:cNvSpPr txBox="1">
            <a:spLocks/>
          </p:cNvSpPr>
          <p:nvPr/>
        </p:nvSpPr>
        <p:spPr>
          <a:xfrm>
            <a:off x="1187355" y="470204"/>
            <a:ext cx="981728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George Costanza is a Divided Man</a:t>
            </a:r>
          </a:p>
        </p:txBody>
      </p:sp>
    </p:spTree>
    <p:extLst>
      <p:ext uri="{BB962C8B-B14F-4D97-AF65-F5344CB8AC3E}">
        <p14:creationId xmlns:p14="http://schemas.microsoft.com/office/powerpoint/2010/main" val="39116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E8380-7669-6A4D-9C81-4A8E8D380A57}"/>
              </a:ext>
            </a:extLst>
          </p:cNvPr>
          <p:cNvSpPr/>
          <p:nvPr/>
        </p:nvSpPr>
        <p:spPr>
          <a:xfrm>
            <a:off x="963561" y="2951946"/>
            <a:ext cx="10264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"You know if you take everything I’ve accomplished in my entire life and condense it down into one day…it looks decent!"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ADA67-8C5D-3D47-BD26-F3FB64A18C4A}"/>
              </a:ext>
            </a:extLst>
          </p:cNvPr>
          <p:cNvSpPr/>
          <p:nvPr/>
        </p:nvSpPr>
        <p:spPr>
          <a:xfrm>
            <a:off x="1876130" y="4395018"/>
            <a:ext cx="8439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“Just remember, it’s not a lie if you believe it”</a:t>
            </a:r>
            <a:endParaRPr lang="en-US" sz="28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DEAECE-247E-EA44-9822-B993CE2E94AA}"/>
              </a:ext>
            </a:extLst>
          </p:cNvPr>
          <p:cNvSpPr txBox="1">
            <a:spLocks/>
          </p:cNvSpPr>
          <p:nvPr/>
        </p:nvSpPr>
        <p:spPr>
          <a:xfrm>
            <a:off x="1187355" y="470204"/>
            <a:ext cx="981728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George Costanza is a Divided Man</a:t>
            </a:r>
          </a:p>
        </p:txBody>
      </p:sp>
    </p:spTree>
    <p:extLst>
      <p:ext uri="{BB962C8B-B14F-4D97-AF65-F5344CB8AC3E}">
        <p14:creationId xmlns:p14="http://schemas.microsoft.com/office/powerpoint/2010/main" val="274592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E97-B31A-9644-B1C7-4786B4E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Future Improvements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group of people in a bathroom&#10;&#10;Description automatically generated with medium confidence">
            <a:extLst>
              <a:ext uri="{FF2B5EF4-FFF2-40B4-BE49-F238E27FC236}">
                <a16:creationId xmlns:a16="http://schemas.microsoft.com/office/drawing/2014/main" id="{8C8B7F86-5802-D340-836D-F7AD02E8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7" r="4779" b="2"/>
          <a:stretch/>
        </p:blipFill>
        <p:spPr>
          <a:xfrm>
            <a:off x="1204017" y="1806453"/>
            <a:ext cx="4414438" cy="32579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956E-57A6-8047-BDAC-9B6D5CF7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More Topic Modeling – break into more topics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Explore emotions and sentiment within episodes themselves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Improve visualizations – overlay emotion graphs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Try other sentiment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264317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E97-B31A-9644-B1C7-4786B4E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662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" name="Content Placeholder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C40CAD3-780C-7C48-8AD9-34A919175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921" y="1584845"/>
            <a:ext cx="5784158" cy="4443749"/>
          </a:xfrm>
        </p:spPr>
      </p:pic>
    </p:spTree>
    <p:extLst>
      <p:ext uri="{BB962C8B-B14F-4D97-AF65-F5344CB8AC3E}">
        <p14:creationId xmlns:p14="http://schemas.microsoft.com/office/powerpoint/2010/main" val="2695662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4789F1-5F3B-4DEE-BEAA-E70D1E08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3E38-DF85-49B0-BDB8-38728B09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F504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DF854CE1-99E3-4F91-9D48-E9536B2E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15316-7FE3-CC4F-A907-C86A792C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3815-062D-E745-8142-E3047A3F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/>
              <a:t>Data: </a:t>
            </a:r>
          </a:p>
          <a:p>
            <a:pPr lvl="1"/>
            <a:r>
              <a:rPr lang="en-US" dirty="0"/>
              <a:t>Seinfeld Transcripts </a:t>
            </a:r>
            <a:r>
              <a:rPr lang="en-US" dirty="0">
                <a:hlinkClick r:id="rId3"/>
              </a:rPr>
              <a:t>https://www.kaggle.com/thec03u5/seinfeld-chronicles</a:t>
            </a:r>
            <a:endParaRPr lang="en-US" dirty="0"/>
          </a:p>
          <a:p>
            <a:pPr lvl="1"/>
            <a:r>
              <a:rPr lang="en-US" dirty="0"/>
              <a:t>NRC Emotion Lexicon: </a:t>
            </a:r>
            <a:r>
              <a:rPr lang="en-US" dirty="0">
                <a:hlinkClick r:id="rId4"/>
              </a:rPr>
              <a:t>http://web.stanford.edu/class/cs124/NRC-emotion-lexicon-wordlevel-alphabetized-v0.92.txt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2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4789F1-5F3B-4DEE-BEAA-E70D1E08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3E38-DF85-49B0-BDB8-38728B09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F504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Colourful adhesive taps and pen on open notebook">
            <a:extLst>
              <a:ext uri="{FF2B5EF4-FFF2-40B4-BE49-F238E27FC236}">
                <a16:creationId xmlns:a16="http://schemas.microsoft.com/office/drawing/2014/main" id="{28D9A0F2-FD16-4302-8D26-61C2877F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2628D-9772-1E45-B5F4-2B715115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6462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899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FC4C404-31AF-494B-8BE2-7D69D8F13F18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spc="800" dirty="0"/>
              <a:t>EDA</a:t>
            </a:r>
          </a:p>
          <a:p>
            <a:pPr algn="ctr"/>
            <a:br>
              <a:rPr lang="en-US" sz="2800" spc="800" dirty="0"/>
            </a:br>
            <a:r>
              <a:rPr lang="en-US" sz="2500" spc="800" dirty="0"/>
              <a:t>Character Line Counts Total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E3BAA1-E26E-EA49-A449-C89F42D3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68" y="1233537"/>
            <a:ext cx="5268863" cy="52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A5AE412-4ECE-A24C-A9A6-C4D837B0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9386" y="1172829"/>
            <a:ext cx="9593228" cy="5329571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0382E0-38FC-AD41-9805-8BCF4CF132F7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spc="800" dirty="0"/>
              <a:t>Emotional Analysis</a:t>
            </a:r>
          </a:p>
          <a:p>
            <a:pPr algn="ctr"/>
            <a:br>
              <a:rPr lang="en-US" sz="2800" spc="800" dirty="0"/>
            </a:br>
            <a:r>
              <a:rPr lang="en-US" sz="2500" spc="800" dirty="0"/>
              <a:t>All Characters</a:t>
            </a:r>
          </a:p>
        </p:txBody>
      </p:sp>
    </p:spTree>
    <p:extLst>
      <p:ext uri="{BB962C8B-B14F-4D97-AF65-F5344CB8AC3E}">
        <p14:creationId xmlns:p14="http://schemas.microsoft.com/office/powerpoint/2010/main" val="3913094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4F72-E0AB-FE4E-BC9C-DB5AB03C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NMF Model Topic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BB90-4332-254C-A573-73C81001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Topic 0</a:t>
            </a:r>
            <a:r>
              <a:rPr lang="en-US" dirty="0"/>
              <a:t> </a:t>
            </a:r>
            <a:r>
              <a:rPr lang="en-US" dirty="0" err="1"/>
              <a:t>george</a:t>
            </a:r>
            <a:r>
              <a:rPr lang="en-US" dirty="0"/>
              <a:t>, coffee, woman, elaine, door, phone, night, bathroom, friend, work, world, office, today, machine, hell, wait, lot, problem, thank, date, toe, apartment, face, anyone, year, home, stuff, </a:t>
            </a:r>
            <a:r>
              <a:rPr lang="en-US" dirty="0" err="1"/>
              <a:t>susan</a:t>
            </a:r>
            <a:r>
              <a:rPr lang="en-US" dirty="0"/>
              <a:t>, god, head, sex, talk, story, nothing, please, dollar, hair, tape, movie, laugh, table, get, book, tell, place, </a:t>
            </a:r>
            <a:r>
              <a:rPr lang="en-US" dirty="0" err="1"/>
              <a:t>kramer</a:t>
            </a:r>
            <a:r>
              <a:rPr lang="en-US" dirty="0"/>
              <a:t>, girl, love, question, relationship, message, </a:t>
            </a:r>
            <a:r>
              <a:rPr lang="en-US" dirty="0" err="1"/>
              <a:t>costanza</a:t>
            </a:r>
            <a:r>
              <a:rPr lang="en-US" dirty="0"/>
              <a:t>, bald, </a:t>
            </a:r>
            <a:r>
              <a:rPr lang="en-US" dirty="0" err="1"/>
              <a:t>nt</a:t>
            </a:r>
            <a:r>
              <a:rPr lang="en-US" dirty="0"/>
              <a:t>, window, shop, kind, tomorrow, chair, jacket, person, walk, game, money, mind, eye, excuse, exit, ball, anybody, mother, voice, coat, chance, move, cup, food, break, sort, ticket, somebody, </a:t>
            </a:r>
            <a:r>
              <a:rPr lang="en-US" dirty="0" err="1"/>
              <a:t>vandelay</a:t>
            </a:r>
            <a:r>
              <a:rPr lang="en-US" dirty="0"/>
              <a:t>, pick, </a:t>
            </a:r>
            <a:r>
              <a:rPr lang="en-US" dirty="0" err="1"/>
              <a:t>oclock</a:t>
            </a:r>
            <a:r>
              <a:rPr lang="en-US" dirty="0"/>
              <a:t>, floor, see, smile, hang, side, listen, morning, watch, week, test, glass, arm, fact, doctor, cousin </a:t>
            </a:r>
          </a:p>
          <a:p>
            <a:r>
              <a:rPr lang="en-US" b="1" dirty="0"/>
              <a:t>Topic 1</a:t>
            </a:r>
            <a:r>
              <a:rPr lang="en-US" dirty="0"/>
              <a:t> car, bar, candy, space, dollar, lot, spot, front, park, door, window, head, coat, parking, </a:t>
            </a:r>
            <a:r>
              <a:rPr lang="en-US" dirty="0" err="1"/>
              <a:t>kramer</a:t>
            </a:r>
            <a:r>
              <a:rPr lang="en-US" dirty="0"/>
              <a:t>, father, store, please, phone, name, help, back, wait, hell, hat, hospital, city, heh, move, party, kid, machine, bill, job, deal, sorry, walk, mirror, nobody, talk, turn, start, chocolate, money, face, question, chair, mother, house, life, friend, notice, floor, business, excuse, cause, finger, dream, key, week, today, market, bit, somebody, fine, fall, get, kind, </a:t>
            </a:r>
            <a:r>
              <a:rPr lang="en-US" dirty="0" err="1"/>
              <a:t>yankee</a:t>
            </a:r>
            <a:r>
              <a:rPr lang="en-US" dirty="0"/>
              <a:t>, pay, work, gum, twenty, driver, listen, corner, drive, anybody, see, street, problem, noise, baby, society, buck, air, wallet, shout, woman, change, knock, stay, land, tell, </a:t>
            </a:r>
            <a:r>
              <a:rPr lang="en-US" dirty="0" err="1"/>
              <a:t>nt</a:t>
            </a:r>
            <a:r>
              <a:rPr lang="en-US" dirty="0"/>
              <a:t>, thank, foot, fire, chicken </a:t>
            </a:r>
          </a:p>
          <a:p>
            <a:r>
              <a:rPr lang="en-US" b="1" dirty="0"/>
              <a:t>Topic 2</a:t>
            </a:r>
            <a:r>
              <a:rPr lang="en-US" dirty="0"/>
              <a:t> nothing, show, idea, name, tv, life, story, plane, water, kind, woman, talk, </a:t>
            </a:r>
            <a:r>
              <a:rPr lang="en-US" dirty="0" err="1"/>
              <a:t>kramer</a:t>
            </a:r>
            <a:r>
              <a:rPr lang="en-US" dirty="0"/>
              <a:t>, god, store, paper, suit, money, son, tell, fine, place, table, job, thank, sport, meeting, lot, move, baby, piece, writer, business, toilet, care, year, person, food, sir, eye, movie, card, apartment, doctor, order, jacket, hell, fire, deal, pilot, favor, week, dollar, friend, excuse, nobody, war, get, wait, laugh, elaine, team, morning, beat, tomorrow, school, phone, arm, soda, glass, </a:t>
            </a:r>
            <a:r>
              <a:rPr lang="en-US" dirty="0" err="1"/>
              <a:t>nt</a:t>
            </a:r>
            <a:r>
              <a:rPr lang="en-US" dirty="0"/>
              <a:t>, secretary, desk, number, please, forget, somebody, today, head, smile, happen, mirror, remember, end, meal, fruit, mine, bag, work, voice, fact, bit, book, restaurant, sort, dad, </a:t>
            </a:r>
            <a:r>
              <a:rPr lang="en-US" dirty="0" err="1"/>
              <a:t>yankee</a:t>
            </a:r>
            <a:r>
              <a:rPr lang="en-US" dirty="0"/>
              <a:t>, shirt, drink </a:t>
            </a:r>
          </a:p>
          <a:p>
            <a:r>
              <a:rPr lang="en-US" b="1" dirty="0"/>
              <a:t>Topic 3</a:t>
            </a:r>
            <a:r>
              <a:rPr lang="en-US" dirty="0"/>
              <a:t> hand, parent, life, salad, woman, </a:t>
            </a:r>
            <a:r>
              <a:rPr lang="en-US" dirty="0" err="1"/>
              <a:t>kramer</a:t>
            </a:r>
            <a:r>
              <a:rPr lang="en-US" dirty="0"/>
              <a:t>, friend, money, mother, face, job, kind, lunch, thank, work, head, dollar, shirt, apartment, dinner, talk, table, get, chuckle, god, father, check, office, year, conversation, arm, ticket, lot, clothe, place, sit, pass, service, card, sex, house, dad, finger, deal, mind, nod, difference, shell, photo, test, picture, restaurant, night, gesture, problem, tonight, fun, street, please, phone, play, plan, moment, kid, </a:t>
            </a:r>
            <a:r>
              <a:rPr lang="en-US" dirty="0" err="1"/>
              <a:t>yankee</a:t>
            </a:r>
            <a:r>
              <a:rPr lang="en-US" dirty="0"/>
              <a:t>, truth, air, voice, move, door, eat, building, week, respect, wait, scream, tomorrow, bathroom, park, hold, </a:t>
            </a:r>
            <a:r>
              <a:rPr lang="en-US" dirty="0" err="1"/>
              <a:t>nt</a:t>
            </a:r>
            <a:r>
              <a:rPr lang="en-US" dirty="0"/>
              <a:t>, board, baby, power, today, trip, step, elaine, waitress, mouth, eye, morning, game, heh, pause, toast, </a:t>
            </a:r>
            <a:r>
              <a:rPr lang="en-US" dirty="0" err="1"/>
              <a:t>york</a:t>
            </a:r>
            <a:r>
              <a:rPr lang="en-US" dirty="0"/>
              <a:t>, smile, piece</a:t>
            </a:r>
          </a:p>
        </p:txBody>
      </p:sp>
    </p:spTree>
    <p:extLst>
      <p:ext uri="{BB962C8B-B14F-4D97-AF65-F5344CB8AC3E}">
        <p14:creationId xmlns:p14="http://schemas.microsoft.com/office/powerpoint/2010/main" val="4073511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35D4-ADAB-6D4C-AA07-A0432C8B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 </a:t>
            </a:r>
            <a:br>
              <a:rPr lang="en-US" dirty="0"/>
            </a:br>
            <a:r>
              <a:rPr lang="en-US" dirty="0"/>
              <a:t>Inertia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473C9-768D-B843-9730-62CB228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1" y="2104103"/>
            <a:ext cx="54864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81FB-124D-4B48-9F50-DB2A15CCBD95}"/>
              </a:ext>
            </a:extLst>
          </p:cNvPr>
          <p:cNvSpPr txBox="1"/>
          <p:nvPr/>
        </p:nvSpPr>
        <p:spPr>
          <a:xfrm>
            <a:off x="7580669" y="642594"/>
            <a:ext cx="2202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Topics=4</a:t>
            </a:r>
          </a:p>
          <a:p>
            <a:r>
              <a:rPr lang="en-US" dirty="0" err="1"/>
              <a:t>Min_df</a:t>
            </a:r>
            <a:r>
              <a:rPr lang="en-US" dirty="0"/>
              <a:t>=0.03</a:t>
            </a:r>
          </a:p>
          <a:p>
            <a:r>
              <a:rPr lang="en-US" dirty="0" err="1"/>
              <a:t>Max_df</a:t>
            </a:r>
            <a:r>
              <a:rPr lang="en-US" dirty="0"/>
              <a:t>=0.85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E8ADB-61A5-E845-BE0E-A3AA17F93EAA}"/>
              </a:ext>
            </a:extLst>
          </p:cNvPr>
          <p:cNvCxnSpPr/>
          <p:nvPr/>
        </p:nvCxnSpPr>
        <p:spPr>
          <a:xfrm flipH="1">
            <a:off x="2880852" y="3716594"/>
            <a:ext cx="943897" cy="910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446000-CB6D-7D44-8A41-687494967038}"/>
              </a:ext>
            </a:extLst>
          </p:cNvPr>
          <p:cNvSpPr txBox="1"/>
          <p:nvPr/>
        </p:nvSpPr>
        <p:spPr>
          <a:xfrm>
            <a:off x="1219200" y="6066503"/>
            <a:ext cx="4326194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for George NMF topics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1AF16-E73C-D049-B3F6-D41D0ABB2859}"/>
              </a:ext>
            </a:extLst>
          </p:cNvPr>
          <p:cNvSpPr txBox="1"/>
          <p:nvPr/>
        </p:nvSpPr>
        <p:spPr>
          <a:xfrm>
            <a:off x="6936658" y="6028593"/>
            <a:ext cx="4326194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for George NMF topics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19676D-AEAB-2844-BDDE-B3E8F6481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682" y="2104103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3F58-7CA2-7D47-9E54-0CEF25BC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5"/>
            <a:ext cx="10387782" cy="517612"/>
          </a:xfrm>
        </p:spPr>
        <p:txBody>
          <a:bodyPr>
            <a:normAutofit/>
          </a:bodyPr>
          <a:lstStyle/>
          <a:p>
            <a:r>
              <a:rPr lang="en-US" sz="1800" dirty="0" err="1"/>
              <a:t>Scatterword</a:t>
            </a:r>
            <a:r>
              <a:rPr lang="en-US" sz="1800" dirty="0"/>
              <a:t> – Costanza Positive/Negative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06501C9-F2F7-8B43-BCA4-571EECAD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06" t="30083" r="16010" b="7659"/>
          <a:stretch/>
        </p:blipFill>
        <p:spPr>
          <a:xfrm>
            <a:off x="1066800" y="1053091"/>
            <a:ext cx="9832258" cy="5590892"/>
          </a:xfrm>
        </p:spPr>
      </p:pic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0D62-6140-F74B-8008-5E978A29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TextBlob</a:t>
            </a:r>
            <a:r>
              <a:rPr lang="en-US" sz="2400" dirty="0"/>
              <a:t> – Sentiment Analysis, All Characters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B672F7B9-288C-4146-93AD-13E35AC5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987" y="2103438"/>
            <a:ext cx="7078026" cy="3932237"/>
          </a:xfrm>
        </p:spPr>
      </p:pic>
    </p:spTree>
    <p:extLst>
      <p:ext uri="{BB962C8B-B14F-4D97-AF65-F5344CB8AC3E}">
        <p14:creationId xmlns:p14="http://schemas.microsoft.com/office/powerpoint/2010/main" val="33475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George Costanza (aka ”Can’t Stand-</a:t>
            </a:r>
            <a:r>
              <a:rPr lang="en-US" sz="2400" b="1" dirty="0" err="1"/>
              <a:t>ya</a:t>
            </a:r>
            <a:r>
              <a:rPr lang="en-US" sz="2400" b="1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68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George Costanza (aka ”Can’t Stand-</a:t>
            </a:r>
            <a:r>
              <a:rPr lang="en-US" sz="2400" dirty="0" err="1"/>
              <a:t>ya</a:t>
            </a:r>
            <a:r>
              <a:rPr lang="en-US" sz="2400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“Short, Stocky, </a:t>
            </a:r>
            <a:r>
              <a:rPr lang="en-US" sz="2400" b="1" dirty="0">
                <a:solidFill>
                  <a:srgbClr val="C00000"/>
                </a:solidFill>
              </a:rPr>
              <a:t>slow-witted</a:t>
            </a:r>
            <a:r>
              <a:rPr lang="en-US" sz="2400" b="1" dirty="0"/>
              <a:t>, bald man”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“weak, </a:t>
            </a:r>
            <a:r>
              <a:rPr lang="en-US" sz="2400" b="1" dirty="0">
                <a:solidFill>
                  <a:srgbClr val="C00000"/>
                </a:solidFill>
              </a:rPr>
              <a:t>spineless</a:t>
            </a:r>
            <a:r>
              <a:rPr lang="en-US" sz="2400" b="1" dirty="0"/>
              <a:t>, man of temptations”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“lord of the </a:t>
            </a:r>
            <a:r>
              <a:rPr lang="en-US" sz="2400" b="1" dirty="0">
                <a:solidFill>
                  <a:srgbClr val="C00000"/>
                </a:solidFill>
              </a:rPr>
              <a:t>idiots</a:t>
            </a:r>
            <a:r>
              <a:rPr lang="en-US" sz="2400" b="1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Neurotic</a:t>
            </a:r>
            <a:r>
              <a:rPr lang="en-US" sz="2400" b="1" dirty="0"/>
              <a:t>, self-loathing, dishonest, </a:t>
            </a:r>
            <a:r>
              <a:rPr lang="en-US" sz="2400" b="1" dirty="0">
                <a:solidFill>
                  <a:srgbClr val="C00000"/>
                </a:solidFill>
              </a:rPr>
              <a:t>insecure</a:t>
            </a:r>
            <a:r>
              <a:rPr lang="en-US" sz="2400" b="1" dirty="0"/>
              <a:t>, anxious, over-confident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3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9136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Psychoanalysis of George Costanza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97B011-2141-9045-8AA0-7EF8CF370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4" r="12439"/>
          <a:stretch/>
        </p:blipFill>
        <p:spPr>
          <a:xfrm>
            <a:off x="4410526" y="1720645"/>
            <a:ext cx="3370947" cy="43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dirty="0"/>
              <a:t>Agenda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Psychoanalyze George ”Can’t Stand </a:t>
            </a:r>
            <a:r>
              <a:rPr lang="en-US" sz="2800" dirty="0" err="1"/>
              <a:t>ya</a:t>
            </a:r>
            <a:r>
              <a:rPr lang="en-US" sz="2800" dirty="0"/>
              <a:t>”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A3D3B21-616C-4524-82BA-A4D07BBDB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39422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38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/>
              <a:t>Data &amp;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A6BBB-0D22-6849-9A7E-8B0B3B815752}"/>
              </a:ext>
            </a:extLst>
          </p:cNvPr>
          <p:cNvSpPr txBox="1"/>
          <p:nvPr/>
        </p:nvSpPr>
        <p:spPr>
          <a:xfrm>
            <a:off x="5478122" y="344129"/>
            <a:ext cx="6271425" cy="6135329"/>
          </a:xfrm>
          <a:prstGeom prst="rect">
            <a:avLst/>
          </a:prstGeom>
          <a:ln w="15875">
            <a:solidFill>
              <a:srgbClr val="000000"/>
            </a:solidFill>
          </a:ln>
          <a:effectLst>
            <a:glow rad="127000">
              <a:schemeClr val="tx1"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/>
              <a:t>Data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Seinfeld Transcripts </a:t>
            </a:r>
            <a:r>
              <a:rPr lang="en-US" sz="1200" dirty="0">
                <a:hlinkClick r:id="rId2"/>
              </a:rPr>
              <a:t>https://www.kaggle.com/thec03u5/seinfeld-chronicles</a:t>
            </a:r>
            <a:endParaRPr lang="en-US" sz="12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9 seasons (1989-1998)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173 episodes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Document level – character lines per episode</a:t>
            </a:r>
          </a:p>
          <a:p>
            <a:pPr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/>
              <a:t>Processes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Topic Modeling (SVD, NMF, LDA)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 err="1"/>
              <a:t>Kmeans</a:t>
            </a:r>
            <a:r>
              <a:rPr lang="en-US" sz="2000" dirty="0"/>
              <a:t> Clustering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Sentiment / Emotions</a:t>
            </a:r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 err="1"/>
              <a:t>Textblob</a:t>
            </a:r>
            <a:endParaRPr lang="en-US" sz="2000" dirty="0"/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Vader</a:t>
            </a:r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Lexicon of emotions (National Research Council of Canada)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33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2324621-13D4-2241-A6C4-4846E03E38DD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EDA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Character Line Counts by Season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2721350-1B4F-EC4B-9EE2-A9B53BA9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614" y="3051172"/>
            <a:ext cx="637048" cy="63944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DAF3FF9-8F1C-1B4E-A269-3D79DFDC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631" y="2256909"/>
            <a:ext cx="654031" cy="639443"/>
          </a:xfrm>
          <a:prstGeom prst="rect">
            <a:avLst/>
          </a:prstGeom>
        </p:spPr>
      </p:pic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F75F674-5F96-494F-B25A-A2968733B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631" y="3841955"/>
            <a:ext cx="637048" cy="63944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34D005-627E-FE4F-AA91-E3E2BB122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631" y="1485510"/>
            <a:ext cx="647290" cy="61657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7DB5277-A1F2-1440-95B2-48EED07C0E2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1934" y="1469923"/>
            <a:ext cx="9488128" cy="4744064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37084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{67766166-1DF5-8B4E-B336-4978651B6A77}tf10001067</Template>
  <TotalTime>6016</TotalTime>
  <Words>1547</Words>
  <Application>Microsoft Macintosh PowerPoint</Application>
  <PresentationFormat>Widescreen</PresentationFormat>
  <Paragraphs>227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Garamond</vt:lpstr>
      <vt:lpstr>IBMPlexSans</vt:lpstr>
      <vt:lpstr>Roboto</vt:lpstr>
      <vt:lpstr>SofiaPro</vt:lpstr>
      <vt:lpstr>Savon</vt:lpstr>
      <vt:lpstr>Seinfeld</vt:lpstr>
      <vt:lpstr>Motivations</vt:lpstr>
      <vt:lpstr>Motivations</vt:lpstr>
      <vt:lpstr>Motivations</vt:lpstr>
      <vt:lpstr>Motivations</vt:lpstr>
      <vt:lpstr>Psychoanalysis of George Costanza</vt:lpstr>
      <vt:lpstr>Agenda  Psychoanalyze George ”Can’t Stand ya”</vt:lpstr>
      <vt:lpstr>Data &amp;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Emotions by Topics Costanza </vt:lpstr>
      <vt:lpstr>Emotions by Topics Costanza</vt:lpstr>
      <vt:lpstr>Emotions by Topics Costanza</vt:lpstr>
      <vt:lpstr>Emotions by Topics Costanza </vt:lpstr>
      <vt:lpstr>PowerPoint Presentation</vt:lpstr>
      <vt:lpstr>George Costanza is a Divided Man</vt:lpstr>
      <vt:lpstr>PowerPoint Presentation</vt:lpstr>
      <vt:lpstr>PowerPoint Presentation</vt:lpstr>
      <vt:lpstr>Future Improvements</vt:lpstr>
      <vt:lpstr>Thank You</vt:lpstr>
      <vt:lpstr>References</vt:lpstr>
      <vt:lpstr>Appendix</vt:lpstr>
      <vt:lpstr>PowerPoint Presentation</vt:lpstr>
      <vt:lpstr>PowerPoint Presentation</vt:lpstr>
      <vt:lpstr>NMF Model Topic Words</vt:lpstr>
      <vt:lpstr>Kmeans Clustering  Inertia</vt:lpstr>
      <vt:lpstr>Scatterword – Costanza Positive/Negative</vt:lpstr>
      <vt:lpstr>TextBlob – Sentiment Analysis, All Characters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Chan</dc:creator>
  <cp:lastModifiedBy>Chris Chan</cp:lastModifiedBy>
  <cp:revision>148</cp:revision>
  <dcterms:created xsi:type="dcterms:W3CDTF">2021-02-23T07:24:51Z</dcterms:created>
  <dcterms:modified xsi:type="dcterms:W3CDTF">2021-02-28T00:48:23Z</dcterms:modified>
</cp:coreProperties>
</file>